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 id="2147483660" r:id="rId6"/>
    <p:sldMasterId id="2147483744" r:id="rId7"/>
  </p:sldMasterIdLst>
  <p:notesMasterIdLst>
    <p:notesMasterId r:id="rId18"/>
  </p:notesMasterIdLst>
  <p:sldIdLst>
    <p:sldId id="389" r:id="rId8"/>
    <p:sldId id="394" r:id="rId9"/>
    <p:sldId id="390" r:id="rId10"/>
    <p:sldId id="366" r:id="rId11"/>
    <p:sldId id="293" r:id="rId12"/>
    <p:sldId id="392" r:id="rId13"/>
    <p:sldId id="401" r:id="rId14"/>
    <p:sldId id="258" r:id="rId15"/>
    <p:sldId id="402" r:id="rId16"/>
    <p:sldId id="39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8975"/>
    <a:srgbClr val="1D9A78"/>
    <a:srgbClr val="44546A"/>
    <a:srgbClr val="307872"/>
    <a:srgbClr val="DAE3F3"/>
    <a:srgbClr val="B4C7E7"/>
    <a:srgbClr val="678C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5A7F3-179D-9E68-CAF5-E1F846A43177}" v="3" dt="2023-01-25T01:25:49.496"/>
    <p1510:client id="{4296D2A8-E15A-8244-D6BC-FE41E0561D73}" v="144" dt="2022-10-19T03:03:53.020"/>
    <p1510:client id="{94C2F91F-700D-EEBF-AB34-5AF280495B4A}" v="13" dt="2023-01-18T01:09:41.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autoAdjust="0"/>
    <p:restoredTop sz="82594" autoAdjust="0"/>
  </p:normalViewPr>
  <p:slideViewPr>
    <p:cSldViewPr snapToGrid="0">
      <p:cViewPr>
        <p:scale>
          <a:sx n="74" d="100"/>
          <a:sy n="74" d="100"/>
        </p:scale>
        <p:origin x="501"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viben Rakeshkumar Patel" userId="S::200511517@student.georgianc.on.ca::142bc701-7a0c-46fb-be56-e89e3a6c20f9" providerId="AD" clId="Web-{2F75A7F3-179D-9E68-CAF5-E1F846A43177}"/>
    <pc:docChg chg="modSld">
      <pc:chgData name="Janviben Rakeshkumar Patel" userId="S::200511517@student.georgianc.on.ca::142bc701-7a0c-46fb-be56-e89e3a6c20f9" providerId="AD" clId="Web-{2F75A7F3-179D-9E68-CAF5-E1F846A43177}" dt="2023-01-25T01:25:49.496" v="2" actId="1076"/>
      <pc:docMkLst>
        <pc:docMk/>
      </pc:docMkLst>
      <pc:sldChg chg="modSp">
        <pc:chgData name="Janviben Rakeshkumar Patel" userId="S::200511517@student.georgianc.on.ca::142bc701-7a0c-46fb-be56-e89e3a6c20f9" providerId="AD" clId="Web-{2F75A7F3-179D-9E68-CAF5-E1F846A43177}" dt="2023-01-25T01:25:49.496" v="2" actId="1076"/>
        <pc:sldMkLst>
          <pc:docMk/>
          <pc:sldMk cId="2522003062" sldId="394"/>
        </pc:sldMkLst>
        <pc:picChg chg="mod">
          <ac:chgData name="Janviben Rakeshkumar Patel" userId="S::200511517@student.georgianc.on.ca::142bc701-7a0c-46fb-be56-e89e3a6c20f9" providerId="AD" clId="Web-{2F75A7F3-179D-9E68-CAF5-E1F846A43177}" dt="2023-01-25T01:25:49.496" v="2" actId="1076"/>
          <ac:picMkLst>
            <pc:docMk/>
            <pc:sldMk cId="2522003062" sldId="394"/>
            <ac:picMk id="3" creationId="{08524290-6CB1-44E0-84FF-99E257AB1094}"/>
          </ac:picMkLst>
        </pc:picChg>
      </pc:sldChg>
    </pc:docChg>
  </pc:docChgLst>
  <pc:docChgLst>
    <pc:chgData name="Cassandra Forlani" userId="S::200544446@student.georgianc.on.ca::ebfef299-2050-4159-81fe-73bc0b5e0bf1" providerId="AD" clId="Web-{94C2F91F-700D-EEBF-AB34-5AF280495B4A}"/>
    <pc:docChg chg="modSld">
      <pc:chgData name="Cassandra Forlani" userId="S::200544446@student.georgianc.on.ca::ebfef299-2050-4159-81fe-73bc0b5e0bf1" providerId="AD" clId="Web-{94C2F91F-700D-EEBF-AB34-5AF280495B4A}" dt="2023-01-18T01:09:41.772" v="9" actId="1076"/>
      <pc:docMkLst>
        <pc:docMk/>
      </pc:docMkLst>
      <pc:sldChg chg="delSp modSp">
        <pc:chgData name="Cassandra Forlani" userId="S::200544446@student.georgianc.on.ca::ebfef299-2050-4159-81fe-73bc0b5e0bf1" providerId="AD" clId="Web-{94C2F91F-700D-EEBF-AB34-5AF280495B4A}" dt="2023-01-18T01:09:41.772" v="9" actId="1076"/>
        <pc:sldMkLst>
          <pc:docMk/>
          <pc:sldMk cId="4519360" sldId="258"/>
        </pc:sldMkLst>
        <pc:spChg chg="mod">
          <ac:chgData name="Cassandra Forlani" userId="S::200544446@student.georgianc.on.ca::ebfef299-2050-4159-81fe-73bc0b5e0bf1" providerId="AD" clId="Web-{94C2F91F-700D-EEBF-AB34-5AF280495B4A}" dt="2023-01-18T01:09:41.725" v="5" actId="1076"/>
          <ac:spMkLst>
            <pc:docMk/>
            <pc:sldMk cId="4519360" sldId="258"/>
            <ac:spMk id="6" creationId="{D08A4550-66B1-0BC8-A0C9-07B1E26F4144}"/>
          </ac:spMkLst>
        </pc:spChg>
        <pc:spChg chg="mod">
          <ac:chgData name="Cassandra Forlani" userId="S::200544446@student.georgianc.on.ca::ebfef299-2050-4159-81fe-73bc0b5e0bf1" providerId="AD" clId="Web-{94C2F91F-700D-EEBF-AB34-5AF280495B4A}" dt="2023-01-18T01:09:41.740" v="7" actId="1076"/>
          <ac:spMkLst>
            <pc:docMk/>
            <pc:sldMk cId="4519360" sldId="258"/>
            <ac:spMk id="11" creationId="{BACBA7E0-6A96-B704-CC43-3311B7F4DF9C}"/>
          </ac:spMkLst>
        </pc:spChg>
        <pc:spChg chg="mod">
          <ac:chgData name="Cassandra Forlani" userId="S::200544446@student.georgianc.on.ca::ebfef299-2050-4159-81fe-73bc0b5e0bf1" providerId="AD" clId="Web-{94C2F91F-700D-EEBF-AB34-5AF280495B4A}" dt="2023-01-18T01:09:41.756" v="8" actId="1076"/>
          <ac:spMkLst>
            <pc:docMk/>
            <pc:sldMk cId="4519360" sldId="258"/>
            <ac:spMk id="12" creationId="{2A76B0D1-CB9B-FA42-1769-5F50E7A42164}"/>
          </ac:spMkLst>
        </pc:spChg>
        <pc:spChg chg="mod">
          <ac:chgData name="Cassandra Forlani" userId="S::200544446@student.georgianc.on.ca::ebfef299-2050-4159-81fe-73bc0b5e0bf1" providerId="AD" clId="Web-{94C2F91F-700D-EEBF-AB34-5AF280495B4A}" dt="2023-01-18T01:09:41.772" v="9" actId="1076"/>
          <ac:spMkLst>
            <pc:docMk/>
            <pc:sldMk cId="4519360" sldId="258"/>
            <ac:spMk id="13" creationId="{98E797F6-9194-29B5-F4FE-533D3A036002}"/>
          </ac:spMkLst>
        </pc:spChg>
        <pc:spChg chg="del mod">
          <ac:chgData name="Cassandra Forlani" userId="S::200544446@student.georgianc.on.ca::ebfef299-2050-4159-81fe-73bc0b5e0bf1" providerId="AD" clId="Web-{94C2F91F-700D-EEBF-AB34-5AF280495B4A}" dt="2023-01-18T01:09:18.474" v="2"/>
          <ac:spMkLst>
            <pc:docMk/>
            <pc:sldMk cId="4519360" sldId="258"/>
            <ac:spMk id="16" creationId="{B0953978-86BE-A0E5-0406-8AB73BF9D1CD}"/>
          </ac:spMkLst>
        </pc:spChg>
        <pc:spChg chg="del">
          <ac:chgData name="Cassandra Forlani" userId="S::200544446@student.georgianc.on.ca::ebfef299-2050-4159-81fe-73bc0b5e0bf1" providerId="AD" clId="Web-{94C2F91F-700D-EEBF-AB34-5AF280495B4A}" dt="2023-01-18T01:09:20.677" v="3"/>
          <ac:spMkLst>
            <pc:docMk/>
            <pc:sldMk cId="4519360" sldId="258"/>
            <ac:spMk id="17" creationId="{285E9E96-9C5A-76C5-FAD2-35831BF12C2B}"/>
          </ac:spMkLst>
        </pc:spChg>
        <pc:picChg chg="mod">
          <ac:chgData name="Cassandra Forlani" userId="S::200544446@student.georgianc.on.ca::ebfef299-2050-4159-81fe-73bc0b5e0bf1" providerId="AD" clId="Web-{94C2F91F-700D-EEBF-AB34-5AF280495B4A}" dt="2023-01-18T01:09:41.709" v="4" actId="1076"/>
          <ac:picMkLst>
            <pc:docMk/>
            <pc:sldMk cId="4519360" sldId="258"/>
            <ac:picMk id="4" creationId="{3A2ACE8A-4365-1929-F59E-40FD2C497AF5}"/>
          </ac:picMkLst>
        </pc:picChg>
        <pc:picChg chg="mod">
          <ac:chgData name="Cassandra Forlani" userId="S::200544446@student.georgianc.on.ca::ebfef299-2050-4159-81fe-73bc0b5e0bf1" providerId="AD" clId="Web-{94C2F91F-700D-EEBF-AB34-5AF280495B4A}" dt="2023-01-18T01:09:41.740" v="6" actId="1076"/>
          <ac:picMkLst>
            <pc:docMk/>
            <pc:sldMk cId="4519360" sldId="258"/>
            <ac:picMk id="7" creationId="{F89303F1-CAAE-1F53-EA23-46DB24F8BF7C}"/>
          </ac:picMkLst>
        </pc:picChg>
        <pc:picChg chg="del">
          <ac:chgData name="Cassandra Forlani" userId="S::200544446@student.georgianc.on.ca::ebfef299-2050-4159-81fe-73bc0b5e0bf1" providerId="AD" clId="Web-{94C2F91F-700D-EEBF-AB34-5AF280495B4A}" dt="2023-01-18T01:09:15.739" v="0"/>
          <ac:picMkLst>
            <pc:docMk/>
            <pc:sldMk cId="4519360" sldId="258"/>
            <ac:picMk id="8" creationId="{43E1EA3F-54DF-AD89-3A32-F5AEDCA346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771FB-39F8-4E48-9789-2A6F139E78C0}"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ABF39-41E2-4C6B-911B-22E7BB800BE3}" type="slidenum">
              <a:rPr lang="en-US" smtClean="0"/>
              <a:t>‹#›</a:t>
            </a:fld>
            <a:endParaRPr lang="en-US"/>
          </a:p>
        </p:txBody>
      </p:sp>
    </p:spTree>
    <p:extLst>
      <p:ext uri="{BB962C8B-B14F-4D97-AF65-F5344CB8AC3E}">
        <p14:creationId xmlns:p14="http://schemas.microsoft.com/office/powerpoint/2010/main" val="3041508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free image website - </a:t>
            </a:r>
            <a:r>
              <a:rPr lang="en-US" dirty="0" err="1"/>
              <a:t>unsplash</a:t>
            </a:r>
            <a:r>
              <a:rPr lang="en-US" dirty="0"/>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2</a:t>
            </a:fld>
            <a:endParaRPr lang="en-US"/>
          </a:p>
        </p:txBody>
      </p:sp>
    </p:spTree>
    <p:extLst>
      <p:ext uri="{BB962C8B-B14F-4D97-AF65-F5344CB8AC3E}">
        <p14:creationId xmlns:p14="http://schemas.microsoft.com/office/powerpoint/2010/main" val="386290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Image: from SAOLA SHOES website (</a:t>
            </a:r>
            <a:r>
              <a:rPr lang="en-US" dirty="0"/>
              <a:t>https://saolashoes.com/</a:t>
            </a:r>
            <a:r>
              <a:rPr lang="en-US" dirty="0">
                <a:cs typeface="Calibri"/>
              </a:rPr>
              <a:t>)</a:t>
            </a:r>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231016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latin typeface="Helvetica Neue Fin"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solidFill>
              <a:effectLst/>
              <a:uLnTx/>
              <a:uFillTx/>
              <a:latin typeface="Helvetica Neue Fin" charset="0"/>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75ABF39-41E2-4C6B-911B-22E7BB800BE3}" type="slidenum">
              <a:rPr lang="en-US" smtClean="0"/>
              <a:t>5</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free image website - </a:t>
            </a:r>
            <a:r>
              <a:rPr lang="en-US" dirty="0" err="1"/>
              <a:t>unsplash</a:t>
            </a:r>
            <a:r>
              <a:rPr lang="en-US" dirty="0"/>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189739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75ABF39-41E2-4C6B-911B-22E7BB800BE3}" type="slidenum">
              <a:rPr lang="en-US" smtClean="0"/>
              <a:t>8</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Content Pixie (n.d.) Mug, Watch, and Planner Book on Brown Wooden Surface. Accessed on December 6</a:t>
            </a:r>
            <a:r>
              <a:rPr lang="en-CA" baseline="30000" dirty="0"/>
              <a:t>th</a:t>
            </a:r>
            <a:r>
              <a:rPr lang="en-CA" dirty="0"/>
              <a:t>, 2022, from https://www.pexels.com/photo/mug-watch-and-planner-book-on-brown-wooden-surface-2736499/</a:t>
            </a:r>
          </a:p>
        </p:txBody>
      </p:sp>
      <p:sp>
        <p:nvSpPr>
          <p:cNvPr id="4" name="Slide Number Placeholder 3"/>
          <p:cNvSpPr>
            <a:spLocks noGrp="1"/>
          </p:cNvSpPr>
          <p:nvPr>
            <p:ph type="sldNum" sz="quarter" idx="5"/>
          </p:nvPr>
        </p:nvSpPr>
        <p:spPr/>
        <p:txBody>
          <a:bodyPr/>
          <a:lstStyle/>
          <a:p>
            <a:fld id="{775ABF39-41E2-4C6B-911B-22E7BB800BE3}" type="slidenum">
              <a:rPr lang="en-US" smtClean="0"/>
              <a:t>9</a:t>
            </a:fld>
            <a:endParaRPr lang="en-US"/>
          </a:p>
        </p:txBody>
      </p:sp>
    </p:spTree>
    <p:extLst>
      <p:ext uri="{BB962C8B-B14F-4D97-AF65-F5344CB8AC3E}">
        <p14:creationId xmlns:p14="http://schemas.microsoft.com/office/powerpoint/2010/main" val="1362436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10</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7300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26450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4667332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139527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17740973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5582090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27780856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0198069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25760829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4644991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a:t>Drag &amp; Drop</a:t>
            </a:r>
          </a:p>
        </p:txBody>
      </p:sp>
    </p:spTree>
    <p:extLst>
      <p:ext uri="{BB962C8B-B14F-4D97-AF65-F5344CB8AC3E}">
        <p14:creationId xmlns:p14="http://schemas.microsoft.com/office/powerpoint/2010/main" val="2487116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a:t>Drag &amp; Drop</a:t>
            </a:r>
            <a:endParaRPr lang="en-US"/>
          </a:p>
        </p:txBody>
      </p:sp>
    </p:spTree>
    <p:extLst>
      <p:ext uri="{BB962C8B-B14F-4D97-AF65-F5344CB8AC3E}">
        <p14:creationId xmlns:p14="http://schemas.microsoft.com/office/powerpoint/2010/main" val="94304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40453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39636193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9590182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20968642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9539919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Tree>
    <p:extLst>
      <p:ext uri="{BB962C8B-B14F-4D97-AF65-F5344CB8AC3E}">
        <p14:creationId xmlns:p14="http://schemas.microsoft.com/office/powerpoint/2010/main" val="3755928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a:t>	</a:t>
            </a:r>
          </a:p>
          <a:p>
            <a:endParaRPr lang="fr-FR"/>
          </a:p>
          <a:p>
            <a:endParaRPr lang="fr-FR"/>
          </a:p>
          <a:p>
            <a:r>
              <a:rPr lang="fr-FR"/>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Tree>
    <p:extLst>
      <p:ext uri="{BB962C8B-B14F-4D97-AF65-F5344CB8AC3E}">
        <p14:creationId xmlns:p14="http://schemas.microsoft.com/office/powerpoint/2010/main" val="17690149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7739978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4913747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968268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979057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67732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4895689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5285182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3286949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7169837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9096354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4987050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597395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a:t>Click to add a </a:t>
            </a:r>
            <a:r>
              <a:rPr lang="fr-FR" err="1"/>
              <a:t>picture</a:t>
            </a:r>
            <a:endParaRPr lang="fr-FR"/>
          </a:p>
        </p:txBody>
      </p:sp>
    </p:spTree>
    <p:extLst>
      <p:ext uri="{BB962C8B-B14F-4D97-AF65-F5344CB8AC3E}">
        <p14:creationId xmlns:p14="http://schemas.microsoft.com/office/powerpoint/2010/main" val="2640855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76078075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21784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185053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0233807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579144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931491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3217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8700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7544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6768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5158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6365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528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325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2055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20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8173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1815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75681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2782614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402958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1004144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3135122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Tree>
    <p:extLst>
      <p:ext uri="{BB962C8B-B14F-4D97-AF65-F5344CB8AC3E}">
        <p14:creationId xmlns:p14="http://schemas.microsoft.com/office/powerpoint/2010/main" val="1309895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9852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221036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451354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679408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3597528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415823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666327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116611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102331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536440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a:t>Drag &amp; Drop</a:t>
            </a:r>
          </a:p>
        </p:txBody>
      </p:sp>
    </p:spTree>
    <p:extLst>
      <p:ext uri="{BB962C8B-B14F-4D97-AF65-F5344CB8AC3E}">
        <p14:creationId xmlns:p14="http://schemas.microsoft.com/office/powerpoint/2010/main" val="161371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3030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a:t>Drag &amp; Drop</a:t>
            </a:r>
            <a:endParaRPr lang="en-US"/>
          </a:p>
        </p:txBody>
      </p:sp>
    </p:spTree>
    <p:extLst>
      <p:ext uri="{BB962C8B-B14F-4D97-AF65-F5344CB8AC3E}">
        <p14:creationId xmlns:p14="http://schemas.microsoft.com/office/powerpoint/2010/main" val="36193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2511789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320639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1026811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447101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Tree>
    <p:extLst>
      <p:ext uri="{BB962C8B-B14F-4D97-AF65-F5344CB8AC3E}">
        <p14:creationId xmlns:p14="http://schemas.microsoft.com/office/powerpoint/2010/main" val="16235996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a:t>	</a:t>
            </a:r>
          </a:p>
          <a:p>
            <a:endParaRPr lang="fr-FR"/>
          </a:p>
          <a:p>
            <a:endParaRPr lang="fr-FR"/>
          </a:p>
          <a:p>
            <a:r>
              <a:rPr lang="fr-FR"/>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Tree>
    <p:extLst>
      <p:ext uri="{BB962C8B-B14F-4D97-AF65-F5344CB8AC3E}">
        <p14:creationId xmlns:p14="http://schemas.microsoft.com/office/powerpoint/2010/main" val="2078325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8259561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1730062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242789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21338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261924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612258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61041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74107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078833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8014312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4475816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0642579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a:t>Click to add a </a:t>
            </a:r>
            <a:r>
              <a:rPr lang="fr-FR" err="1"/>
              <a:t>picture</a:t>
            </a:r>
            <a:endParaRPr lang="fr-FR"/>
          </a:p>
        </p:txBody>
      </p:sp>
    </p:spTree>
    <p:extLst>
      <p:ext uri="{BB962C8B-B14F-4D97-AF65-F5344CB8AC3E}">
        <p14:creationId xmlns:p14="http://schemas.microsoft.com/office/powerpoint/2010/main" val="37615295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3704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42917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412073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0686460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8017049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564553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998984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0792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938614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2374426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5218178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209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40360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39565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473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49835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88154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53954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402597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25808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371655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93810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547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82665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8128386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149106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695213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12333868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33763099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7289797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35887011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Tree>
    <p:extLst>
      <p:ext uri="{BB962C8B-B14F-4D97-AF65-F5344CB8AC3E}">
        <p14:creationId xmlns:p14="http://schemas.microsoft.com/office/powerpoint/2010/main" val="1815430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0420332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02165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theme" Target="../theme/theme4.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83206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1576017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8" r:id="rId13"/>
    <p:sldLayoutId id="2147483700" r:id="rId14"/>
    <p:sldLayoutId id="2147483701" r:id="rId15"/>
    <p:sldLayoutId id="2147483702" r:id="rId16"/>
    <p:sldLayoutId id="2147483703" r:id="rId17"/>
    <p:sldLayoutId id="2147483705" r:id="rId18"/>
    <p:sldLayoutId id="2147483706"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804" r:id="rId5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3" r:id="rId12"/>
    <p:sldLayoutId id="21474838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872251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60" r:id="rId15"/>
    <p:sldLayoutId id="2147483761" r:id="rId16"/>
    <p:sldLayoutId id="2147483762" r:id="rId17"/>
    <p:sldLayoutId id="2147483763" r:id="rId18"/>
    <p:sldLayoutId id="2147483765" r:id="rId19"/>
    <p:sldLayoutId id="2147483766" r:id="rId20"/>
    <p:sldLayoutId id="2147483767" r:id="rId21"/>
    <p:sldLayoutId id="2147483768" r:id="rId22"/>
    <p:sldLayoutId id="2147483769" r:id="rId23"/>
    <p:sldLayoutId id="2147483770" r:id="rId24"/>
    <p:sldLayoutId id="2147483771"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5.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ca.linkedin.com/in/cassandra-forlani" TargetMode="External"/><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7.xml"/><Relationship Id="rId6" Type="http://schemas.openxmlformats.org/officeDocument/2006/relationships/image" Target="../media/image13.jpeg"/><Relationship Id="rId5" Type="http://schemas.openxmlformats.org/officeDocument/2006/relationships/hyperlink" Target="https://ca.linkedin.com/in/yi-chen-hsiao" TargetMode="External"/><Relationship Id="rId4" Type="http://schemas.openxmlformats.org/officeDocument/2006/relationships/hyperlink" Target="https://ca.linkedin.com/in/ruwcl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nuclearinnovationinstitute.ca/municipal-innov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nuclearinnovationinstitute.ca/post/municipal-innovation-council-sees-successful-first-year-of-smart-beach-project" TargetMode="Externa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00CD56-E984-5862-DF5C-69D0A6C94F56}"/>
              </a:ext>
            </a:extLst>
          </p:cNvPr>
          <p:cNvSpPr txBox="1"/>
          <p:nvPr/>
        </p:nvSpPr>
        <p:spPr>
          <a:xfrm>
            <a:off x="6724352" y="2217688"/>
            <a:ext cx="4826745" cy="193766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MIC</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Smart Beach</a:t>
            </a:r>
          </a:p>
        </p:txBody>
      </p:sp>
      <p:sp>
        <p:nvSpPr>
          <p:cNvPr id="9" name="Rectangle 8">
            <a:extLst>
              <a:ext uri="{FF2B5EF4-FFF2-40B4-BE49-F238E27FC236}">
                <a16:creationId xmlns:a16="http://schemas.microsoft.com/office/drawing/2014/main" id="{DFCD20DE-21A6-859B-EFE3-CCFB9BA622ED}"/>
              </a:ext>
            </a:extLst>
          </p:cNvPr>
          <p:cNvSpPr/>
          <p:nvPr/>
        </p:nvSpPr>
        <p:spPr>
          <a:xfrm>
            <a:off x="0" y="-18204"/>
            <a:ext cx="12192000" cy="147092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A4ED6029-6542-91C4-2B36-F4D36C5BF80B}"/>
              </a:ext>
            </a:extLst>
          </p:cNvPr>
          <p:cNvSpPr txBox="1"/>
          <p:nvPr/>
        </p:nvSpPr>
        <p:spPr>
          <a:xfrm>
            <a:off x="213470" y="216087"/>
            <a:ext cx="11489905" cy="913182"/>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rPr>
              <a:t>Introductory Meeting with Internal Georgian College team</a:t>
            </a:r>
          </a:p>
        </p:txBody>
      </p:sp>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a:stretch>
            <a:fillRect/>
          </a:stretch>
        </p:blipFill>
        <p:spPr>
          <a:xfrm>
            <a:off x="213470" y="1672391"/>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724352" y="4717807"/>
            <a:ext cx="5000616" cy="164660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CRYdata</a:t>
            </a: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Solutions: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Cassandra Forlani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Ruwindhu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Dilanga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Chandraratne</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Hettige</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Yi-Chen Hsiao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5C30713-1D69-49CC-B0BB-B214BFE43329}"/>
              </a:ext>
            </a:extLst>
          </p:cNvPr>
          <p:cNvPicPr>
            <a:picLocks noChangeAspect="1"/>
          </p:cNvPicPr>
          <p:nvPr/>
        </p:nvPicPr>
        <p:blipFill>
          <a:blip r:embed="rId4"/>
          <a:stretch>
            <a:fillRect/>
          </a:stretch>
        </p:blipFill>
        <p:spPr>
          <a:xfrm>
            <a:off x="2341587" y="1504302"/>
            <a:ext cx="3312082" cy="1252906"/>
          </a:xfrm>
          <a:prstGeom prst="rect">
            <a:avLst/>
          </a:prstGeom>
        </p:spPr>
      </p:pic>
      <p:pic>
        <p:nvPicPr>
          <p:cNvPr id="1026" name="Picture 2" descr="Free photos of Beach">
            <a:extLst>
              <a:ext uri="{FF2B5EF4-FFF2-40B4-BE49-F238E27FC236}">
                <a16:creationId xmlns:a16="http://schemas.microsoft.com/office/drawing/2014/main" id="{97F15C4B-C6F1-420C-AE3D-F5B9F6E3A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05" y="2925297"/>
            <a:ext cx="5503766" cy="366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3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180804"/>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dirty="0">
              <a:ln>
                <a:noFill/>
              </a:ln>
              <a:solidFill>
                <a:prstClr val="white"/>
              </a:solidFill>
              <a:effectLst/>
              <a:uLnTx/>
              <a:uFillTx/>
              <a:latin typeface="Helvetica Neue Normal" charset="0"/>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solidFill>
                  <a:schemeClr val="bg1"/>
                </a:solidFill>
                <a:latin typeface="Segoe UI" panose="020B0502040204020203" pitchFamily="34" charset="0"/>
                <a:cs typeface="Segoe UI" panose="020B0502040204020203" pitchFamily="34" charset="0"/>
              </a:rPr>
              <a:t>Thank </a:t>
            </a:r>
            <a:r>
              <a:rPr lang="en-CA" sz="5400" dirty="0">
                <a:solidFill>
                  <a:schemeClr val="bg1"/>
                </a:solidFill>
                <a:latin typeface="Segoe UI" panose="020B0502040204020203" pitchFamily="34" charset="0"/>
                <a:cs typeface="Segoe UI" panose="020B0502040204020203" pitchFamily="34" charset="0"/>
              </a:rPr>
              <a:t>you</a:t>
            </a:r>
            <a:r>
              <a:rPr lang="fr-FR" sz="5400" dirty="0">
                <a:solidFill>
                  <a:schemeClr val="bg1"/>
                </a:solidFill>
                <a:latin typeface="Segoe UI" panose="020B0502040204020203" pitchFamily="34" charset="0"/>
                <a:cs typeface="Segoe UI" panose="020B0502040204020203" pitchFamily="34" charset="0"/>
              </a:rPr>
              <a:t>!</a:t>
            </a:r>
          </a:p>
          <a:p>
            <a:pPr lvl="0">
              <a:lnSpc>
                <a:spcPct val="90000"/>
              </a:lnSpc>
              <a:defRPr/>
            </a:pPr>
            <a:r>
              <a:rPr lang="fr-FR" sz="5400" dirty="0">
                <a:solidFill>
                  <a:srgbClr val="1D9A78"/>
                </a:solidFill>
                <a:latin typeface="Segoe UI" panose="020B0502040204020203" pitchFamily="34" charset="0"/>
                <a:cs typeface="Segoe UI" panose="020B0502040204020203" pitchFamily="34" charset="0"/>
              </a:rPr>
              <a:t>Questions?</a:t>
            </a:r>
          </a:p>
        </p:txBody>
      </p:sp>
      <p:pic>
        <p:nvPicPr>
          <p:cNvPr id="1026" name="Picture 2" descr="Free Question Marks on Paper Crafts Stock Photo">
            <a:extLst>
              <a:ext uri="{FF2B5EF4-FFF2-40B4-BE49-F238E27FC236}">
                <a16:creationId xmlns:a16="http://schemas.microsoft.com/office/drawing/2014/main" id="{366F92E5-3F00-490B-807C-12A942227DF5}"/>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13077" b="130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2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riting on a piece of paper&#10;&#10;Description automatically generated with medium confidence">
            <a:extLst>
              <a:ext uri="{FF2B5EF4-FFF2-40B4-BE49-F238E27FC236}">
                <a16:creationId xmlns:a16="http://schemas.microsoft.com/office/drawing/2014/main" id="{F8B33BCD-4063-F65F-F3CF-D8419932A9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998"/>
          <a:stretch/>
        </p:blipFill>
        <p:spPr>
          <a:xfrm>
            <a:off x="-910" y="13996"/>
            <a:ext cx="12192910" cy="6828194"/>
          </a:xfrm>
          <a:prstGeom prst="rect">
            <a:avLst/>
          </a:prstGeom>
        </p:spPr>
      </p:pic>
      <p:sp>
        <p:nvSpPr>
          <p:cNvPr id="12" name="Rectangle 11">
            <a:extLst>
              <a:ext uri="{FF2B5EF4-FFF2-40B4-BE49-F238E27FC236}">
                <a16:creationId xmlns:a16="http://schemas.microsoft.com/office/drawing/2014/main" id="{771F0A31-5038-C383-0577-566A9D633D1D}"/>
              </a:ext>
            </a:extLst>
          </p:cNvPr>
          <p:cNvSpPr/>
          <p:nvPr/>
        </p:nvSpPr>
        <p:spPr>
          <a:xfrm>
            <a:off x="-30378" y="1442642"/>
            <a:ext cx="12222378" cy="5407846"/>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69D6276-AD7D-F7F9-306F-EDD3CAB59C9C}"/>
              </a:ext>
            </a:extLst>
          </p:cNvPr>
          <p:cNvSpPr/>
          <p:nvPr/>
        </p:nvSpPr>
        <p:spPr>
          <a:xfrm>
            <a:off x="0" y="15812"/>
            <a:ext cx="12192000" cy="142683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128" name="TextBox 127">
            <a:extLst>
              <a:ext uri="{FF2B5EF4-FFF2-40B4-BE49-F238E27FC236}">
                <a16:creationId xmlns:a16="http://schemas.microsoft.com/office/drawing/2014/main" id="{C5C61FAB-8389-4533-9405-148EEFFBC688}"/>
              </a:ext>
            </a:extLst>
          </p:cNvPr>
          <p:cNvSpPr txBox="1"/>
          <p:nvPr/>
        </p:nvSpPr>
        <p:spPr>
          <a:xfrm>
            <a:off x="1139702" y="780795"/>
            <a:ext cx="2508700"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Segoe UI" panose="020B0502040204020203" pitchFamily="34" charset="0"/>
                <a:ea typeface="Helvetica Neue Normal" charset="0"/>
                <a:cs typeface="Segoe UI" panose="020B0502040204020203" pitchFamily="34" charset="0"/>
              </a:rPr>
              <a:t>Agenda</a:t>
            </a:r>
          </a:p>
        </p:txBody>
      </p:sp>
      <p:pic>
        <p:nvPicPr>
          <p:cNvPr id="3" name="Picture 2">
            <a:extLst>
              <a:ext uri="{FF2B5EF4-FFF2-40B4-BE49-F238E27FC236}">
                <a16:creationId xmlns:a16="http://schemas.microsoft.com/office/drawing/2014/main" id="{08524290-6CB1-44E0-84FF-99E257AB1094}"/>
              </a:ext>
            </a:extLst>
          </p:cNvPr>
          <p:cNvPicPr>
            <a:picLocks noChangeAspect="1"/>
          </p:cNvPicPr>
          <p:nvPr/>
        </p:nvPicPr>
        <p:blipFill>
          <a:blip r:embed="rId4"/>
          <a:stretch>
            <a:fillRect/>
          </a:stretch>
        </p:blipFill>
        <p:spPr>
          <a:xfrm>
            <a:off x="3779755" y="1538057"/>
            <a:ext cx="4602112" cy="5225106"/>
          </a:xfrm>
          <a:prstGeom prst="rect">
            <a:avLst/>
          </a:prstGeom>
        </p:spPr>
      </p:pic>
    </p:spTree>
    <p:extLst>
      <p:ext uri="{BB962C8B-B14F-4D97-AF65-F5344CB8AC3E}">
        <p14:creationId xmlns:p14="http://schemas.microsoft.com/office/powerpoint/2010/main" val="252200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0C6760F-59F6-447D-8E98-DFC41CE2E39C}"/>
              </a:ext>
            </a:extLst>
          </p:cNvPr>
          <p:cNvPicPr>
            <a:picLocks noGrp="1" noChangeAspect="1"/>
          </p:cNvPicPr>
          <p:nvPr>
            <p:ph type="pic" sz="quarter" idx="10"/>
          </p:nvPr>
        </p:nvPicPr>
        <p:blipFill rotWithShape="1">
          <a:blip r:embed="rId3"/>
          <a:srcRect l="16497" r="24819"/>
          <a:stretch/>
        </p:blipFill>
        <p:spPr>
          <a:xfrm>
            <a:off x="1130299" y="934497"/>
            <a:ext cx="7603291" cy="5039351"/>
          </a:xfrm>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81189B8C-CEFD-2159-6374-B95587073FBD}"/>
              </a:ext>
            </a:extLst>
          </p:cNvPr>
          <p:cNvSpPr/>
          <p:nvPr/>
        </p:nvSpPr>
        <p:spPr>
          <a:xfrm>
            <a:off x="1092199" y="884152"/>
            <a:ext cx="7679492" cy="5089696"/>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626436" y="1903114"/>
            <a:ext cx="3013113" cy="3031241"/>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Introduction</a:t>
            </a:r>
            <a:endParaRPr kumimoji="0" lang="fr-FR"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42068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0" y="3575497"/>
            <a:ext cx="12192000" cy="33147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8763550" y="5677127"/>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4C7E7"/>
                </a:solidFill>
                <a:effectLst/>
                <a:uLnTx/>
                <a:uFillTx/>
                <a:latin typeface="Segoe UI" panose="020B0502040204020203" pitchFamily="34" charset="0"/>
                <a:ea typeface="+mn-ea"/>
                <a:cs typeface="Segoe UI" panose="020B0502040204020203" pitchFamily="34" charset="0"/>
              </a:rPr>
              <a:t>Analyst</a:t>
            </a:r>
            <a:endParaRPr kumimoji="0" lang="fr-FR" sz="1800" b="0" i="0" u="none" strike="noStrike" kern="1200" cap="none" spc="0" normalizeH="0" baseline="0" noProof="0" dirty="0">
              <a:ln>
                <a:noFill/>
              </a:ln>
              <a:solidFill>
                <a:srgbClr val="B4C7E7"/>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4700244" y="4982015"/>
            <a:ext cx="2791512"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Ruwindhu Dilanga Chandraratne Hettige Don</a:t>
            </a:r>
            <a:endParaRPr kumimoji="0" lang="fr-FR"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1551108" y="4928539"/>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Cassandra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Forlani</a:t>
            </a: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135795" cy="664797"/>
          </a:xfrm>
          <a:prstGeom prst="rect">
            <a:avLst/>
          </a:prstGeom>
          <a:noFill/>
        </p:spPr>
        <p:txBody>
          <a:bodyPr wrap="none" lIns="0" tIns="0" rIns="0" bIns="0"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Segoe UI" panose="020B0502040204020203" pitchFamily="34" charset="0"/>
                <a:ea typeface="Helvetica Neue Normal" charset="0"/>
                <a:cs typeface="Segoe UI" panose="020B0502040204020203" pitchFamily="34" charset="0"/>
              </a:rPr>
              <a:t>Our Team</a:t>
            </a:r>
          </a:p>
        </p:txBody>
      </p:sp>
      <p:sp>
        <p:nvSpPr>
          <p:cNvPr id="23" name="TextBox 128">
            <a:extLst>
              <a:ext uri="{FF2B5EF4-FFF2-40B4-BE49-F238E27FC236}">
                <a16:creationId xmlns:a16="http://schemas.microsoft.com/office/drawing/2014/main" id="{D73B38F9-3381-48C9-9EB4-F51B546ED868}"/>
              </a:ext>
            </a:extLst>
          </p:cNvPr>
          <p:cNvSpPr txBox="1"/>
          <p:nvPr/>
        </p:nvSpPr>
        <p:spPr>
          <a:xfrm>
            <a:off x="1359599" y="726234"/>
            <a:ext cx="2054409" cy="221599"/>
          </a:xfrm>
          <a:prstGeom prst="rect">
            <a:avLst/>
          </a:prstGeom>
          <a:noFill/>
        </p:spPr>
        <p:txBody>
          <a:bodyPr wrap="none" lIns="0" tIns="0" rIns="0" bIns="0" rtlCol="0" anchor="b">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10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CRYdata Solutions</a:t>
            </a:r>
          </a:p>
        </p:txBody>
      </p:sp>
      <p:pic>
        <p:nvPicPr>
          <p:cNvPr id="13" name="Picture Placeholder 12">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60" r="60"/>
          <a:stretch/>
        </p:blipFill>
        <p:spPr>
          <a:xfrm>
            <a:off x="4922887" y="2254955"/>
            <a:ext cx="2346225" cy="2348087"/>
          </a:xfrm>
        </p:spPr>
      </p:pic>
      <p:pic>
        <p:nvPicPr>
          <p:cNvPr id="25" name="Picture Placeholder 24">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rotWithShape="1">
          <a:blip r:embed="rId4"/>
          <a:srcRect t="4694" b="20116"/>
          <a:stretch/>
        </p:blipFill>
        <p:spPr>
          <a:xfrm>
            <a:off x="1213690" y="2254955"/>
            <a:ext cx="2346225" cy="2348087"/>
          </a:xfrm>
        </p:spPr>
      </p:pic>
      <p:pic>
        <p:nvPicPr>
          <p:cNvPr id="19" name="Picture Placeholder 18">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a:srcRect t="376" b="376"/>
          <a:stretch/>
        </p:blipFill>
        <p:spPr>
          <a:xfrm rot="480000">
            <a:off x="8521888" y="2254956"/>
            <a:ext cx="2346225" cy="2348087"/>
          </a:xfrm>
        </p:spPr>
      </p:pic>
      <p:sp>
        <p:nvSpPr>
          <p:cNvPr id="4" name="TextBox 3">
            <a:extLst>
              <a:ext uri="{FF2B5EF4-FFF2-40B4-BE49-F238E27FC236}">
                <a16:creationId xmlns:a16="http://schemas.microsoft.com/office/drawing/2014/main" id="{EB2D4E91-8CEC-AA17-AC05-E80CC530A127}"/>
              </a:ext>
            </a:extLst>
          </p:cNvPr>
          <p:cNvSpPr txBox="1"/>
          <p:nvPr/>
        </p:nvSpPr>
        <p:spPr>
          <a:xfrm>
            <a:off x="8777992" y="49820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Segoe UI" panose="020B0502040204020203" pitchFamily="34" charset="0"/>
                <a:ea typeface="新細明體" panose="02020500000000000000" pitchFamily="18" charset="-120"/>
                <a:cs typeface="Segoe UI" panose="020B0502040204020203" pitchFamily="34" charset="0"/>
              </a:rPr>
              <a:t>Yi-Chen</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Hsiao</a:t>
            </a: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253D7451-A390-2E9B-A5CD-30BF591FF06E}"/>
              </a:ext>
            </a:extLst>
          </p:cNvPr>
          <p:cNvSpPr txBox="1"/>
          <p:nvPr/>
        </p:nvSpPr>
        <p:spPr>
          <a:xfrm>
            <a:off x="5164550" y="5677128"/>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B4C7E7"/>
                </a:solidFill>
                <a:effectLst/>
                <a:uLnTx/>
                <a:uFillTx/>
                <a:latin typeface="Segoe UI" panose="020B0502040204020203" pitchFamily="34" charset="0"/>
                <a:ea typeface="+mn-ea"/>
                <a:cs typeface="Segoe UI" panose="020B0502040204020203" pitchFamily="34" charset="0"/>
              </a:rPr>
              <a:t>Developer</a:t>
            </a:r>
            <a:endParaRPr kumimoji="0" lang="fr-FR" sz="1800" b="0" i="0" u="none" strike="noStrike" kern="1200" cap="none" spc="0" normalizeH="0" baseline="0" noProof="0">
              <a:ln>
                <a:noFill/>
              </a:ln>
              <a:solidFill>
                <a:srgbClr val="B4C7E7"/>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98A74DDC-27FB-4A69-E079-565898E3606F}"/>
              </a:ext>
            </a:extLst>
          </p:cNvPr>
          <p:cNvSpPr txBox="1"/>
          <p:nvPr/>
        </p:nvSpPr>
        <p:spPr>
          <a:xfrm>
            <a:off x="1551108" y="5400129"/>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4C7E7"/>
                </a:solidFill>
                <a:effectLst/>
                <a:uLnTx/>
                <a:uFillTx/>
                <a:latin typeface="Segoe UI" panose="020B0502040204020203" pitchFamily="34" charset="0"/>
                <a:ea typeface="+mn-ea"/>
                <a:cs typeface="Segoe UI" panose="020B0502040204020203" pitchFamily="34" charset="0"/>
              </a:rPr>
              <a:t>Project Lead / Communicator</a:t>
            </a:r>
            <a:endParaRPr kumimoji="0" lang="fr-FR" sz="1800" b="0" i="0" u="none" strike="noStrike" kern="1200" cap="none" spc="0" normalizeH="0" baseline="0" noProof="0" dirty="0">
              <a:ln>
                <a:noFill/>
              </a:ln>
              <a:solidFill>
                <a:srgbClr val="B4C7E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8710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840059F-2A6F-4DCA-B82E-1CA20CDACF5B}"/>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rgbClr val="678C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a:t>
            </a:r>
            <a:r>
              <a:rPr lang="en-CA" sz="1500" b="0" i="0" dirty="0">
                <a:solidFill>
                  <a:srgbClr val="000000"/>
                </a:solidFill>
                <a:effectLst/>
                <a:latin typeface="Times New Roman" panose="02020603050405020304" pitchFamily="18" charset="0"/>
                <a:cs typeface="Times New Roman" panose="02020603050405020304" pitchFamily="18" charset="0"/>
              </a:rPr>
              <a:t>have a Bachelor of Math from Waterloo University and a Bachelor of Education from Western University. Prior to the Big Data Analysis program at Georgian College, I was a high school math teacher. In terms of skills, I have high communication and organization with entry level experience in Python, Apache-Hive, R, Power BI and Report Builder. I look forward to this project and our future weeks together. </a:t>
            </a:r>
            <a:endParaRPr lang="en-CA" sz="15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CA" sz="1500" b="0" i="0" dirty="0">
                <a:solidFill>
                  <a:schemeClr val="tx1"/>
                </a:solidFill>
                <a:effectLst/>
                <a:latin typeface="Times New RomanT"/>
              </a:rPr>
              <a:t>LinkedIn: </a:t>
            </a:r>
            <a:r>
              <a:rPr lang="en-CA" sz="1500" b="0" i="0" dirty="0">
                <a:solidFill>
                  <a:schemeClr val="tx1"/>
                </a:solidFill>
                <a:effectLst/>
                <a:latin typeface="Times New RomanT"/>
                <a:hlinkClick r:id="rId3">
                  <a:extLst>
                    <a:ext uri="{A12FA001-AC4F-418D-AE19-62706E023703}">
                      <ahyp:hlinkClr xmlns:ahyp="http://schemas.microsoft.com/office/drawing/2018/hyperlinkcolor" val="tx"/>
                    </a:ext>
                  </a:extLst>
                </a:hlinkClick>
              </a:rPr>
              <a:t>https://ca.linkedin.com/in/cassandra-forlani</a:t>
            </a:r>
            <a:r>
              <a:rPr lang="en-CA" sz="1500" b="0" i="0" dirty="0">
                <a:solidFill>
                  <a:schemeClr val="tx1"/>
                </a:solidFill>
                <a:effectLst/>
                <a:latin typeface="Times New RomanT"/>
              </a:rPr>
              <a:t> </a:t>
            </a:r>
            <a:endParaRPr lang="en-CA" sz="1500" b="0" i="0" dirty="0">
              <a:solidFill>
                <a:schemeClr val="tx1"/>
              </a:solidFill>
              <a:effectLst/>
              <a:latin typeface="Calibri" panose="020F0502020204030204" pitchFamily="34" charset="0"/>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have a Bachelor’s in Software Engineering and Post Graduate Certificate in Artificial Intelligence. Prior to the Big Data Analytics Program at Georgian College, I have experience using Python for Machine Learning and Neural Networks. In addition to this, I have 2 years of experience working as a Software Engineer where I worked with different programming languages such as C++ and C#. In terms of skills, I have worked in many agile teams and have a thorough understanding of agile development processes. </a:t>
            </a:r>
          </a:p>
          <a:p>
            <a:pPr marL="742950" lvl="1" indent="-285750">
              <a:buFont typeface="Arial" panose="020B0604020202020204" pitchFamily="34" charset="0"/>
              <a:buChar char="•"/>
            </a:pPr>
            <a:r>
              <a:rPr lang="en-CA" sz="1500" b="0" i="0" dirty="0">
                <a:solidFill>
                  <a:schemeClr val="tx1"/>
                </a:solidFill>
                <a:effectLst/>
                <a:latin typeface="Times New RomanT"/>
              </a:rPr>
              <a:t>LinkedIn:  </a:t>
            </a:r>
            <a:r>
              <a:rPr lang="en-CA" sz="1500" b="0" i="0" dirty="0">
                <a:solidFill>
                  <a:schemeClr val="tx1"/>
                </a:solidFill>
                <a:effectLst/>
                <a:latin typeface="Times New RomanT"/>
                <a:hlinkClick r:id="rId4">
                  <a:extLst>
                    <a:ext uri="{A12FA001-AC4F-418D-AE19-62706E023703}">
                      <ahyp:hlinkClr xmlns:ahyp="http://schemas.microsoft.com/office/drawing/2018/hyperlinkcolor" val="tx"/>
                    </a:ext>
                  </a:extLst>
                </a:hlinkClick>
              </a:rPr>
              <a:t>https://ca.linkedin.com/in/ruwclk</a:t>
            </a:r>
            <a:r>
              <a:rPr lang="en-CA" sz="1500" b="0" i="0" dirty="0">
                <a:solidFill>
                  <a:schemeClr val="tx1"/>
                </a:solidFill>
                <a:effectLst/>
                <a:latin typeface="Times New RomanT"/>
              </a:rPr>
              <a:t> </a:t>
            </a:r>
            <a:endParaRPr lang="en-CA" sz="1500" b="0" i="0" dirty="0">
              <a:solidFill>
                <a:schemeClr val="tx1"/>
              </a:solidFill>
              <a:effectLst/>
              <a:latin typeface="Calibri" panose="020F0502020204030204" pitchFamily="34" charset="0"/>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earned my Ph.D. in the health science field in 2018 in Taiwan, with a solid quantitative and qualitative methods training background, and I have some articles published in international journals (SSCI/SCI). Before studying in the BDAT program, I accumulated many years of experience helping clients make data-driven decisions. Additionally, I co-founded a non-profit in Taiwan, helping entrepreneurs make good use of data. I am adept at market research and predictive models and familiar with various tools (SPSS, Python, R, Power BI, Apache-Hive). </a:t>
            </a:r>
          </a:p>
          <a:p>
            <a:pPr marL="742950" lvl="1" indent="-285750" algn="l">
              <a:buFont typeface="Arial" panose="020B0604020202020204" pitchFamily="34" charset="0"/>
              <a:buChar char="•"/>
            </a:pPr>
            <a:r>
              <a:rPr lang="en-CA" sz="1500" b="0" i="0" dirty="0">
                <a:solidFill>
                  <a:schemeClr val="tx1"/>
                </a:solidFill>
                <a:effectLst/>
                <a:latin typeface="Times New RomanT"/>
              </a:rPr>
              <a:t>LinkedIn: </a:t>
            </a:r>
            <a:r>
              <a:rPr lang="en-CA" sz="1500" b="0" i="0" dirty="0">
                <a:solidFill>
                  <a:schemeClr val="tx1"/>
                </a:solidFill>
                <a:effectLst/>
                <a:latin typeface="Times New RomanT"/>
                <a:hlinkClick r:id="rId5">
                  <a:extLst>
                    <a:ext uri="{A12FA001-AC4F-418D-AE19-62706E023703}">
                      <ahyp:hlinkClr xmlns:ahyp="http://schemas.microsoft.com/office/drawing/2018/hyperlinkcolor" val="tx"/>
                    </a:ext>
                  </a:extLst>
                </a:hlinkClick>
              </a:rPr>
              <a:t>https://ca.linkedin.com/in/yi-chen-hsiao</a:t>
            </a:r>
            <a:r>
              <a:rPr lang="en-CA" b="0" i="0" dirty="0">
                <a:solidFill>
                  <a:srgbClr val="000000"/>
                </a:solidFill>
                <a:effectLst/>
                <a:latin typeface="Times New RomanT"/>
              </a:rPr>
              <a:t> </a:t>
            </a:r>
            <a:endParaRPr lang="en-CA" b="0" i="0" dirty="0">
              <a:solidFill>
                <a:srgbClr val="000000"/>
              </a:solidFill>
              <a:effectLst/>
              <a:latin typeface="Times New Roman" panose="02020603050405020304" pitchFamily="18" charset="0"/>
            </a:endParaRPr>
          </a:p>
        </p:txBody>
      </p:sp>
      <p:pic>
        <p:nvPicPr>
          <p:cNvPr id="17" name="Picture Placeholder 24">
            <a:extLst>
              <a:ext uri="{FF2B5EF4-FFF2-40B4-BE49-F238E27FC236}">
                <a16:creationId xmlns:a16="http://schemas.microsoft.com/office/drawing/2014/main" id="{179A0F07-084D-4567-8E93-05F36114D3E4}"/>
              </a:ext>
            </a:extLst>
          </p:cNvPr>
          <p:cNvPicPr>
            <a:picLocks noChangeAspect="1"/>
          </p:cNvPicPr>
          <p:nvPr/>
        </p:nvPicPr>
        <p:blipFill rotWithShape="1">
          <a:blip r:embed="rId6"/>
          <a:srcRect t="4694" b="20116"/>
          <a:stretch/>
        </p:blipFill>
        <p:spPr>
          <a:xfrm>
            <a:off x="221090" y="1280078"/>
            <a:ext cx="1554392" cy="1555626"/>
          </a:xfrm>
          <a:prstGeom prst="ellipse">
            <a:avLst/>
          </a:prstGeom>
        </p:spPr>
      </p:pic>
      <p:pic>
        <p:nvPicPr>
          <p:cNvPr id="18" name="Picture Placeholder 12">
            <a:extLst>
              <a:ext uri="{FF2B5EF4-FFF2-40B4-BE49-F238E27FC236}">
                <a16:creationId xmlns:a16="http://schemas.microsoft.com/office/drawing/2014/main" id="{BCC1E656-D1A8-40F2-80F1-2EB440528EF8}"/>
              </a:ext>
            </a:extLst>
          </p:cNvPr>
          <p:cNvPicPr>
            <a:picLocks noChangeAspect="1"/>
          </p:cNvPicPr>
          <p:nvPr/>
        </p:nvPicPr>
        <p:blipFill>
          <a:blip r:embed="rId7" cstate="print">
            <a:extLst>
              <a:ext uri="{28A0092B-C50C-407E-A947-70E740481C1C}">
                <a14:useLocalDpi xmlns:a14="http://schemas.microsoft.com/office/drawing/2010/main" val="0"/>
              </a:ext>
            </a:extLst>
          </a:blip>
          <a:srcRect l="60" r="60"/>
          <a:stretch/>
        </p:blipFill>
        <p:spPr>
          <a:xfrm>
            <a:off x="221090" y="3067361"/>
            <a:ext cx="1632469" cy="1633765"/>
          </a:xfrm>
          <a:prstGeom prst="ellipse">
            <a:avLst/>
          </a:prstGeom>
        </p:spPr>
      </p:pic>
      <p:pic>
        <p:nvPicPr>
          <p:cNvPr id="19" name="Picture Placeholder 18">
            <a:extLst>
              <a:ext uri="{FF2B5EF4-FFF2-40B4-BE49-F238E27FC236}">
                <a16:creationId xmlns:a16="http://schemas.microsoft.com/office/drawing/2014/main" id="{19F5DE32-1BD0-48BF-BA8A-D8C51352307E}"/>
              </a:ext>
            </a:extLst>
          </p:cNvPr>
          <p:cNvPicPr>
            <a:picLocks noChangeAspect="1"/>
          </p:cNvPicPr>
          <p:nvPr/>
        </p:nvPicPr>
        <p:blipFill>
          <a:blip r:embed="rId8"/>
          <a:srcRect t="376" b="376"/>
          <a:stretch/>
        </p:blipFill>
        <p:spPr>
          <a:xfrm rot="480000">
            <a:off x="199011" y="5035978"/>
            <a:ext cx="1594574" cy="1595839"/>
          </a:xfrm>
          <a:prstGeom prst="ellipse">
            <a:avLst/>
          </a:prstGeom>
        </p:spPr>
      </p:pic>
    </p:spTree>
    <p:extLst>
      <p:ext uri="{BB962C8B-B14F-4D97-AF65-F5344CB8AC3E}">
        <p14:creationId xmlns:p14="http://schemas.microsoft.com/office/powerpoint/2010/main" val="257578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0C6760F-59F6-447D-8E98-DFC41CE2E39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4" r="34"/>
          <a:stretch/>
        </p:blipFill>
        <p:spPr>
          <a:xfrm>
            <a:off x="1064706" y="742950"/>
            <a:ext cx="8036255" cy="5326314"/>
          </a:xfrm>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81189B8C-CEFD-2159-6374-B95587073FBD}"/>
              </a:ext>
            </a:extLst>
          </p:cNvPr>
          <p:cNvSpPr/>
          <p:nvPr/>
        </p:nvSpPr>
        <p:spPr>
          <a:xfrm>
            <a:off x="1064706" y="552450"/>
            <a:ext cx="8036255" cy="55626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428892" y="1807414"/>
            <a:ext cx="3124934" cy="324317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Project Overview</a:t>
            </a:r>
            <a:endParaRPr kumimoji="0" lang="fr-FR" sz="3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653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8407EB-5396-499C-A33B-6BB80463507B}"/>
              </a:ext>
            </a:extLst>
          </p:cNvPr>
          <p:cNvPicPr>
            <a:picLocks noChangeAspect="1"/>
          </p:cNvPicPr>
          <p:nvPr/>
        </p:nvPicPr>
        <p:blipFill>
          <a:blip r:embed="rId2"/>
          <a:stretch>
            <a:fillRect/>
          </a:stretch>
        </p:blipFill>
        <p:spPr>
          <a:xfrm>
            <a:off x="0" y="33552"/>
            <a:ext cx="12192000" cy="6790895"/>
          </a:xfrm>
          <a:prstGeom prst="rect">
            <a:avLst/>
          </a:prstGeom>
        </p:spPr>
      </p:pic>
    </p:spTree>
    <p:extLst>
      <p:ext uri="{BB962C8B-B14F-4D97-AF65-F5344CB8AC3E}">
        <p14:creationId xmlns:p14="http://schemas.microsoft.com/office/powerpoint/2010/main" val="217886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02A642-B9EF-8E35-8F49-9ED972CDE487}"/>
              </a:ext>
            </a:extLst>
          </p:cNvPr>
          <p:cNvSpPr/>
          <p:nvPr/>
        </p:nvSpPr>
        <p:spPr>
          <a:xfrm>
            <a:off x="0" y="0"/>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153701" y="110461"/>
            <a:ext cx="5254545" cy="1622321"/>
          </a:xfrm>
        </p:spPr>
        <p:txBody>
          <a:bodyPr>
            <a:normAutofit/>
          </a:bodyPr>
          <a:lstStyle/>
          <a:p>
            <a:pPr algn="ctr"/>
            <a:r>
              <a:rPr lang="en-US" sz="3700" dirty="0">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External Research via The MIC Blog</a:t>
            </a:r>
          </a:p>
        </p:txBody>
      </p:sp>
      <p:pic>
        <p:nvPicPr>
          <p:cNvPr id="4" name="Graphic 3">
            <a:extLst>
              <a:ext uri="{FF2B5EF4-FFF2-40B4-BE49-F238E27FC236}">
                <a16:creationId xmlns:a16="http://schemas.microsoft.com/office/drawing/2014/main" id="{3A2ACE8A-4365-1929-F59E-40FD2C497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094" y="1968771"/>
            <a:ext cx="300458" cy="300458"/>
          </a:xfrm>
          <a:prstGeom prst="rect">
            <a:avLst/>
          </a:prstGeom>
        </p:spPr>
      </p:pic>
      <p:sp>
        <p:nvSpPr>
          <p:cNvPr id="6" name="TextBox 5">
            <a:extLst>
              <a:ext uri="{FF2B5EF4-FFF2-40B4-BE49-F238E27FC236}">
                <a16:creationId xmlns:a16="http://schemas.microsoft.com/office/drawing/2014/main" id="{D08A4550-66B1-0BC8-A0C9-07B1E26F4144}"/>
              </a:ext>
            </a:extLst>
          </p:cNvPr>
          <p:cNvSpPr txBox="1"/>
          <p:nvPr/>
        </p:nvSpPr>
        <p:spPr>
          <a:xfrm>
            <a:off x="559528" y="1968771"/>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Warning system</a:t>
            </a:r>
            <a:endParaRPr kumimoji="0" lang="fr-FR"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7" name="Graphic 6">
            <a:extLst>
              <a:ext uri="{FF2B5EF4-FFF2-40B4-BE49-F238E27FC236}">
                <a16:creationId xmlns:a16="http://schemas.microsoft.com/office/drawing/2014/main" id="{F89303F1-CAAE-1F53-EA23-46DB24F8B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094" y="3416533"/>
            <a:ext cx="300458" cy="300458"/>
          </a:xfrm>
          <a:prstGeom prst="rect">
            <a:avLst/>
          </a:prstGeom>
        </p:spPr>
      </p:pic>
      <p:sp>
        <p:nvSpPr>
          <p:cNvPr id="11" name="TextBox 10">
            <a:extLst>
              <a:ext uri="{FF2B5EF4-FFF2-40B4-BE49-F238E27FC236}">
                <a16:creationId xmlns:a16="http://schemas.microsoft.com/office/drawing/2014/main" id="{BACBA7E0-6A96-B704-CC43-3311B7F4DF9C}"/>
              </a:ext>
            </a:extLst>
          </p:cNvPr>
          <p:cNvSpPr txBox="1"/>
          <p:nvPr/>
        </p:nvSpPr>
        <p:spPr>
          <a:xfrm>
            <a:off x="286322" y="2299812"/>
            <a:ext cx="4608691" cy="9957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500" dirty="0">
                <a:solidFill>
                  <a:prstClr val="white"/>
                </a:solidFill>
              </a:rPr>
              <a:t>Provides safety notice to beachgoers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500" dirty="0">
                <a:solidFill>
                  <a:prstClr val="white"/>
                </a:solidFill>
              </a:rPr>
              <a:t>Includes information regarding local water conditions, rough surf and presence of rip currents</a:t>
            </a:r>
            <a:endParaRPr kumimoji="0" lang="en-US"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A76B0D1-CB9B-FA42-1769-5F50E7A42164}"/>
              </a:ext>
            </a:extLst>
          </p:cNvPr>
          <p:cNvSpPr txBox="1"/>
          <p:nvPr/>
        </p:nvSpPr>
        <p:spPr>
          <a:xfrm>
            <a:off x="684684" y="342054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Machine learning</a:t>
            </a:r>
            <a:endParaRPr kumimoji="0" lang="fr-FR"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296234" y="3738482"/>
            <a:ext cx="4956582" cy="168821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Will use wave, current and wind data accumulated with a RAEON buoy</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Anonymized images to understand how wave conditions affected peoples use of water</a:t>
            </a:r>
            <a:r>
              <a:rPr lang="en-US" sz="1500" dirty="0">
                <a:solidFill>
                  <a:prstClr val="white"/>
                </a:solidFill>
              </a:rPr>
              <a:t> and if beach access design strategies promoted safer water activities</a:t>
            </a:r>
            <a:endParaRPr kumimoji="0" lang="en-US"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578C3114-8436-4D44-B7C4-06594A8748BB}"/>
              </a:ext>
            </a:extLst>
          </p:cNvPr>
          <p:cNvSpPr txBox="1"/>
          <p:nvPr/>
        </p:nvSpPr>
        <p:spPr>
          <a:xfrm>
            <a:off x="5519737" y="6119336"/>
            <a:ext cx="6672263" cy="738664"/>
          </a:xfrm>
          <a:prstGeom prst="rect">
            <a:avLst/>
          </a:prstGeom>
          <a:noFill/>
        </p:spPr>
        <p:txBody>
          <a:bodyPr wrap="square">
            <a:spAutoFit/>
          </a:bodyPr>
          <a:lstStyle/>
          <a:p>
            <a:r>
              <a:rPr lang="en-CA" sz="1400" dirty="0">
                <a:latin typeface="Segoe UI" panose="020B0502040204020203" pitchFamily="34" charset="0"/>
                <a:cs typeface="Segoe UI" panose="020B0502040204020203" pitchFamily="34" charset="0"/>
              </a:rPr>
              <a:t>NII (Nov 2, 2022) Municipal Innovation Council sees successful first year of Smart Beach project </a:t>
            </a:r>
            <a:r>
              <a:rPr lang="en-CA" sz="1400" dirty="0">
                <a:latin typeface="Segoe UI" panose="020B0502040204020203" pitchFamily="34" charset="0"/>
                <a:cs typeface="Segoe UI" panose="020B0502040204020203" pitchFamily="34" charset="0"/>
                <a:hlinkClick r:id="rId5"/>
              </a:rPr>
              <a:t>https://www.nuclearinnovationinstitute.ca/post/municipal-innovation-council-sees-successful-first-year-of-smart-beach-project</a:t>
            </a:r>
            <a:endParaRPr lang="en-CA" sz="1400" dirty="0">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4B2D697C-3EA3-423E-A6EC-57029522EB4A}"/>
              </a:ext>
            </a:extLst>
          </p:cNvPr>
          <p:cNvPicPr>
            <a:picLocks noChangeAspect="1"/>
          </p:cNvPicPr>
          <p:nvPr/>
        </p:nvPicPr>
        <p:blipFill>
          <a:blip r:embed="rId6"/>
          <a:stretch>
            <a:fillRect/>
          </a:stretch>
        </p:blipFill>
        <p:spPr>
          <a:xfrm>
            <a:off x="5910647" y="373162"/>
            <a:ext cx="5433992" cy="4879503"/>
          </a:xfrm>
          <a:prstGeom prst="rect">
            <a:avLst/>
          </a:prstGeom>
        </p:spPr>
      </p:pic>
      <p:sp>
        <p:nvSpPr>
          <p:cNvPr id="19" name="TextBox 18">
            <a:extLst>
              <a:ext uri="{FF2B5EF4-FFF2-40B4-BE49-F238E27FC236}">
                <a16:creationId xmlns:a16="http://schemas.microsoft.com/office/drawing/2014/main" id="{B38E45F1-13DF-412C-B85C-28AC683CF7C4}"/>
              </a:ext>
            </a:extLst>
          </p:cNvPr>
          <p:cNvSpPr txBox="1"/>
          <p:nvPr/>
        </p:nvSpPr>
        <p:spPr>
          <a:xfrm>
            <a:off x="5531928" y="5603180"/>
            <a:ext cx="6672263" cy="523220"/>
          </a:xfrm>
          <a:prstGeom prst="rect">
            <a:avLst/>
          </a:prstGeom>
          <a:noFill/>
        </p:spPr>
        <p:txBody>
          <a:bodyPr wrap="square" rtlCol="0">
            <a:spAutoFit/>
          </a:bodyPr>
          <a:lstStyle/>
          <a:p>
            <a:r>
              <a:rPr lang="en-CA" sz="1400" dirty="0">
                <a:latin typeface="Segoe UI" panose="020B0502040204020203" pitchFamily="34" charset="0"/>
                <a:cs typeface="Segoe UI" panose="020B0502040204020203" pitchFamily="34" charset="0"/>
              </a:rPr>
              <a:t>NII Centre For </a:t>
            </a:r>
            <a:r>
              <a:rPr lang="en-CA" sz="1400" dirty="0" err="1">
                <a:latin typeface="Segoe UI" panose="020B0502040204020203" pitchFamily="34" charset="0"/>
                <a:cs typeface="Segoe UI" panose="020B0502040204020203" pitchFamily="34" charset="0"/>
              </a:rPr>
              <a:t>Municipial</a:t>
            </a:r>
            <a:r>
              <a:rPr lang="en-CA" sz="1400" dirty="0">
                <a:latin typeface="Segoe UI" panose="020B0502040204020203" pitchFamily="34" charset="0"/>
                <a:cs typeface="Segoe UI" panose="020B0502040204020203" pitchFamily="34" charset="0"/>
              </a:rPr>
              <a:t> Innovation - The MIC BLOG </a:t>
            </a:r>
            <a:r>
              <a:rPr lang="en-CA" sz="1400" dirty="0">
                <a:latin typeface="Segoe UI" panose="020B0502040204020203" pitchFamily="34" charset="0"/>
                <a:cs typeface="Segoe UI" panose="020B0502040204020203" pitchFamily="34" charset="0"/>
                <a:hlinkClick r:id="rId7"/>
              </a:rPr>
              <a:t>https://www.nuclearinnovationinstitute.ca/municipal-innovation</a:t>
            </a:r>
            <a:endParaRPr lang="en-CA"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37949" y="147263"/>
            <a:ext cx="8086274"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fontAlgn="base"/>
            <a:endParaRPr lang="en-CA" sz="1600" b="0" i="0" dirty="0">
              <a:solidFill>
                <a:schemeClr val="bg1"/>
              </a:solidFill>
              <a:effectLst/>
              <a:latin typeface="Segoe UI" panose="020B0502040204020203" pitchFamily="34" charset="0"/>
            </a:endParaRPr>
          </a:p>
        </p:txBody>
      </p:sp>
      <p:pic>
        <p:nvPicPr>
          <p:cNvPr id="1026" name="Picture 2" descr="Free Mug, Watch, and Planner Book on Brown Wooden Surface Stock Photo">
            <a:extLst>
              <a:ext uri="{FF2B5EF4-FFF2-40B4-BE49-F238E27FC236}">
                <a16:creationId xmlns:a16="http://schemas.microsoft.com/office/drawing/2014/main" id="{3947A8FC-54D9-40F3-83E5-54EDED2B69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76"/>
          <a:stretch/>
        </p:blipFill>
        <p:spPr bwMode="auto">
          <a:xfrm>
            <a:off x="7758866" y="889247"/>
            <a:ext cx="4295185" cy="515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96D2E-A0AA-4A58-9447-29C07018758F}"/>
              </a:ext>
            </a:extLst>
          </p:cNvPr>
          <p:cNvSpPr txBox="1"/>
          <p:nvPr/>
        </p:nvSpPr>
        <p:spPr>
          <a:xfrm>
            <a:off x="137949" y="1044154"/>
            <a:ext cx="7295439" cy="5401479"/>
          </a:xfrm>
          <a:prstGeom prst="rect">
            <a:avLst/>
          </a:prstGeom>
          <a:noFill/>
        </p:spPr>
        <p:txBody>
          <a:bodyPr wrap="square" rtlCol="0">
            <a:spAutoFit/>
          </a:bodyPr>
          <a:lstStyle/>
          <a:p>
            <a:pPr marL="171450"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Question 1</a:t>
            </a:r>
            <a:r>
              <a:rPr lang="en-CA" sz="1500" b="0" i="0" dirty="0">
                <a:solidFill>
                  <a:schemeClr val="bg1"/>
                </a:solidFill>
                <a:effectLst/>
                <a:latin typeface="Segoe UI" panose="020B0502040204020203" pitchFamily="34" charset="0"/>
              </a:rPr>
              <a:t>: Can we predict the inshore significant wave height, wave period, wave direction, current speed, and temperature profile using readily available weather and wave data from NDBC buoys in Lake Huron as well as weather stations managed by Environment Canada and NOAA.  Part of this question is balancing the amount of data with the confidence in the prediction. </a:t>
            </a:r>
            <a:r>
              <a:rPr lang="en-CA" sz="1500" b="1" i="0" dirty="0">
                <a:solidFill>
                  <a:schemeClr val="bg1"/>
                </a:solidFill>
                <a:effectLst/>
                <a:latin typeface="Segoe UI" panose="020B0502040204020203" pitchFamily="34" charset="0"/>
              </a:rPr>
              <a:t>Data provided</a:t>
            </a:r>
            <a:r>
              <a:rPr lang="en-CA" sz="1500" b="0" i="0" dirty="0">
                <a:solidFill>
                  <a:schemeClr val="bg1"/>
                </a:solidFill>
                <a:effectLst/>
                <a:latin typeface="Segoe UI" panose="020B0502040204020203" pitchFamily="34" charset="0"/>
              </a:rPr>
              <a:t>: wave, temperature, and current data from the buoy.  </a:t>
            </a:r>
          </a:p>
          <a:p>
            <a:pPr marL="628650" lvl="1"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Data needed</a:t>
            </a:r>
            <a:r>
              <a:rPr lang="en-CA" sz="1500" b="0" i="0" dirty="0">
                <a:solidFill>
                  <a:schemeClr val="bg1"/>
                </a:solidFill>
                <a:effectLst/>
                <a:latin typeface="Segoe UI" panose="020B0502040204020203" pitchFamily="34" charset="0"/>
              </a:rPr>
              <a:t>: Weather and wave data from NOAA and Environment Canada.  </a:t>
            </a:r>
          </a:p>
          <a:p>
            <a:pPr lvl="1" algn="just" fontAlgn="base"/>
            <a:endParaRPr lang="en-CA" sz="1500" b="0" i="0" dirty="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Question 2</a:t>
            </a:r>
            <a:r>
              <a:rPr lang="en-CA" sz="1500" b="0" i="0" dirty="0">
                <a:solidFill>
                  <a:schemeClr val="bg1"/>
                </a:solidFill>
                <a:effectLst/>
                <a:latin typeface="Segoe UI" panose="020B0502040204020203" pitchFamily="34" charset="0"/>
              </a:rPr>
              <a:t>: Using the above model, we would like to predict the wave, current and temperature conditions for past drownings and rescues at Kincardine and along the Huron shore of Bruce County.  </a:t>
            </a:r>
          </a:p>
          <a:p>
            <a:pPr marL="628650" lvl="1"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Data needed</a:t>
            </a:r>
            <a:r>
              <a:rPr lang="en-CA" sz="1500" b="0" i="0" dirty="0">
                <a:solidFill>
                  <a:schemeClr val="bg1"/>
                </a:solidFill>
                <a:effectLst/>
                <a:latin typeface="Segoe UI" panose="020B0502040204020203" pitchFamily="34" charset="0"/>
              </a:rPr>
              <a:t>: Historical Weather and wave data from NOAA and Environment Canada.</a:t>
            </a:r>
          </a:p>
          <a:p>
            <a:pPr algn="just" fontAlgn="base"/>
            <a:endParaRPr lang="en-CA" sz="1500" b="0" i="0" dirty="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Question 3</a:t>
            </a:r>
            <a:r>
              <a:rPr lang="en-CA" sz="1500" b="0" i="0" dirty="0">
                <a:solidFill>
                  <a:schemeClr val="bg1"/>
                </a:solidFill>
                <a:effectLst/>
                <a:latin typeface="Segoe UI" panose="020B0502040204020203" pitchFamily="34" charset="0"/>
              </a:rPr>
              <a:t>: Predict the wave conditions and current visible in the camera images, as well as the number and distribution of people on the beach and in the water. </a:t>
            </a:r>
          </a:p>
          <a:p>
            <a:pPr algn="just" fontAlgn="base"/>
            <a:endParaRPr lang="en-CA" sz="1500" dirty="0">
              <a:solidFill>
                <a:schemeClr val="bg1"/>
              </a:solidFill>
              <a:latin typeface="Segoe UI" panose="020B0502040204020203" pitchFamily="34" charset="0"/>
            </a:endParaRPr>
          </a:p>
          <a:p>
            <a:pPr algn="just" fontAlgn="base"/>
            <a:r>
              <a:rPr lang="en-CA" sz="1500" b="0" i="0" dirty="0">
                <a:solidFill>
                  <a:schemeClr val="bg1"/>
                </a:solidFill>
                <a:effectLst/>
                <a:latin typeface="Segoe UI" panose="020B0502040204020203" pitchFamily="34" charset="0"/>
              </a:rPr>
              <a:t> </a:t>
            </a:r>
          </a:p>
          <a:p>
            <a:pPr marL="171450" indent="-171450" algn="just" fontAlgn="base">
              <a:buFont typeface="Arial" panose="020B0604020202020204" pitchFamily="34" charset="0"/>
              <a:buChar char="•"/>
            </a:pPr>
            <a:r>
              <a:rPr lang="en-CA" sz="1500" b="1" i="0" dirty="0">
                <a:solidFill>
                  <a:schemeClr val="bg1"/>
                </a:solidFill>
                <a:effectLst/>
                <a:latin typeface="Segoe UI" panose="020B0502040204020203" pitchFamily="34" charset="0"/>
              </a:rPr>
              <a:t>Data provided</a:t>
            </a:r>
            <a:r>
              <a:rPr lang="en-CA" sz="1500" b="0" i="0" dirty="0">
                <a:solidFill>
                  <a:schemeClr val="bg1"/>
                </a:solidFill>
                <a:effectLst/>
                <a:latin typeface="Segoe UI" panose="020B0502040204020203" pitchFamily="34" charset="0"/>
              </a:rPr>
              <a:t>: anonymized images from the camera.  This will be provided later once the images are anonymized, with a focus on providing the model set first.</a:t>
            </a:r>
          </a:p>
          <a:p>
            <a:pPr marL="171450" indent="-171450" algn="just" fontAlgn="base">
              <a:buFont typeface="Arial" panose="020B0604020202020204" pitchFamily="34" charset="0"/>
              <a:buChar char="•"/>
            </a:pPr>
            <a:r>
              <a:rPr lang="en-CA" sz="1500" dirty="0">
                <a:solidFill>
                  <a:schemeClr val="bg1"/>
                </a:solidFill>
                <a:latin typeface="Segoe UI" panose="020B0502040204020203" pitchFamily="34" charset="0"/>
              </a:rPr>
              <a:t>Comment from Dr. Houser - </a:t>
            </a:r>
            <a:r>
              <a:rPr lang="en-CA" sz="1500" b="0" i="0" dirty="0">
                <a:solidFill>
                  <a:schemeClr val="bg1"/>
                </a:solidFill>
                <a:effectLst/>
                <a:latin typeface="Segoe UI" panose="020B0502040204020203" pitchFamily="34" charset="0"/>
              </a:rPr>
              <a:t>Knowing that we have 3-4 months, our focus is on Questions 1 and 2.</a:t>
            </a:r>
          </a:p>
        </p:txBody>
      </p:sp>
      <p:sp>
        <p:nvSpPr>
          <p:cNvPr id="7" name="TextBox 6">
            <a:extLst>
              <a:ext uri="{FF2B5EF4-FFF2-40B4-BE49-F238E27FC236}">
                <a16:creationId xmlns:a16="http://schemas.microsoft.com/office/drawing/2014/main" id="{B704E90E-2454-44C0-B57D-9A629BCA3C52}"/>
              </a:ext>
            </a:extLst>
          </p:cNvPr>
          <p:cNvSpPr txBox="1"/>
          <p:nvPr/>
        </p:nvSpPr>
        <p:spPr>
          <a:xfrm>
            <a:off x="296542" y="297738"/>
            <a:ext cx="3831137" cy="591509"/>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CA" sz="3200" b="1" i="0" u="sng"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What MIC gave us:</a:t>
            </a:r>
          </a:p>
        </p:txBody>
      </p:sp>
    </p:spTree>
    <p:extLst>
      <p:ext uri="{BB962C8B-B14F-4D97-AF65-F5344CB8AC3E}">
        <p14:creationId xmlns:p14="http://schemas.microsoft.com/office/powerpoint/2010/main" val="25050998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fff30b9-31c3-4243-8ff9-f2ae493d4a90" xsi:nil="true"/>
    <lcf76f155ced4ddcb4097134ff3c332f xmlns="e06dcef1-5e95-4853-987e-0e8912a5787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10EB8ADF05444D97A450853056C38D" ma:contentTypeVersion="9" ma:contentTypeDescription="Create a new document." ma:contentTypeScope="" ma:versionID="2e05ca81cf9b3382295d625db821f543">
  <xsd:schema xmlns:xsd="http://www.w3.org/2001/XMLSchema" xmlns:xs="http://www.w3.org/2001/XMLSchema" xmlns:p="http://schemas.microsoft.com/office/2006/metadata/properties" xmlns:ns2="e06dcef1-5e95-4853-987e-0e8912a57876" xmlns:ns3="dfff30b9-31c3-4243-8ff9-f2ae493d4a90" targetNamespace="http://schemas.microsoft.com/office/2006/metadata/properties" ma:root="true" ma:fieldsID="45c2779f42e022c8322cf435437a4ea6" ns2:_="" ns3:_="">
    <xsd:import namespace="e06dcef1-5e95-4853-987e-0e8912a57876"/>
    <xsd:import namespace="dfff30b9-31c3-4243-8ff9-f2ae493d4a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6dcef1-5e95-4853-987e-0e8912a578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ff30b9-31c3-4243-8ff9-f2ae493d4a9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bfc078e-2711-43a8-85f0-a4170b6254ea}" ma:internalName="TaxCatchAll" ma:showField="CatchAllData" ma:web="dfff30b9-31c3-4243-8ff9-f2ae493d4a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94C1A1-CE12-4DE8-882F-175248CEDA7A}">
  <ds:schemaRefs>
    <ds:schemaRef ds:uri="http://schemas.microsoft.com/office/2006/metadata/properties"/>
    <ds:schemaRef ds:uri="http://schemas.microsoft.com/office/infopath/2007/PartnerControls"/>
    <ds:schemaRef ds:uri="dfff30b9-31c3-4243-8ff9-f2ae493d4a90"/>
    <ds:schemaRef ds:uri="e06dcef1-5e95-4853-987e-0e8912a57876"/>
  </ds:schemaRefs>
</ds:datastoreItem>
</file>

<file path=customXml/itemProps2.xml><?xml version="1.0" encoding="utf-8"?>
<ds:datastoreItem xmlns:ds="http://schemas.openxmlformats.org/officeDocument/2006/customXml" ds:itemID="{6CC6E72C-0BFC-4D68-85CD-A7BC88CCC0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6dcef1-5e95-4853-987e-0e8912a57876"/>
    <ds:schemaRef ds:uri="dfff30b9-31c3-4243-8ff9-f2ae493d4a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91EF2B-18E8-4B0D-96AF-F95653EB4A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564</TotalTime>
  <Words>852</Words>
  <Application>Microsoft Office PowerPoint</Application>
  <PresentationFormat>Widescreen</PresentationFormat>
  <Paragraphs>70</Paragraphs>
  <Slides>10</Slides>
  <Notes>9</Notes>
  <HiddenSlides>0</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Office Theme</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External Research via The MIC Blog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cforlani</dc:creator>
  <cp:lastModifiedBy>Cassandra Forlani</cp:lastModifiedBy>
  <cp:revision>32</cp:revision>
  <dcterms:created xsi:type="dcterms:W3CDTF">2022-10-15T16:38:04Z</dcterms:created>
  <dcterms:modified xsi:type="dcterms:W3CDTF">2023-01-25T01:25:49Z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0x010100EB10EB8ADF05444D97A450853056C38D</vt:lpwstr>
  </property>
  <property fmtid="{D5CDD505-2E9C-101B-9397-08002B2CF9AE}" pid="3" name="MediaServiceImageTags">
    <vt:lpwstr/>
  </property>
</Properties>
</file>